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8"/>
  </p:notesMasterIdLst>
  <p:sldIdLst>
    <p:sldId id="256" r:id="rId3"/>
    <p:sldId id="284" r:id="rId4"/>
    <p:sldId id="285" r:id="rId5"/>
    <p:sldId id="283" r:id="rId6"/>
    <p:sldId id="258" r:id="rId7"/>
    <p:sldId id="259" r:id="rId8"/>
    <p:sldId id="260" r:id="rId9"/>
    <p:sldId id="261" r:id="rId10"/>
    <p:sldId id="262" r:id="rId11"/>
    <p:sldId id="280" r:id="rId12"/>
    <p:sldId id="263" r:id="rId13"/>
    <p:sldId id="281" r:id="rId14"/>
    <p:sldId id="265" r:id="rId15"/>
    <p:sldId id="282" r:id="rId16"/>
    <p:sldId id="286" r:id="rId17"/>
    <p:sldId id="267" r:id="rId18"/>
    <p:sldId id="303" r:id="rId19"/>
    <p:sldId id="304" r:id="rId20"/>
    <p:sldId id="268" r:id="rId21"/>
    <p:sldId id="289" r:id="rId22"/>
    <p:sldId id="306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269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88" r:id="rId46"/>
    <p:sldId id="279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  <p:embeddedFont>
      <p:font typeface="Indie Flower" panose="02000000000000000000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ACAD"/>
    <a:srgbClr val="1C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71"/>
    <p:restoredTop sz="94695"/>
  </p:normalViewPr>
  <p:slideViewPr>
    <p:cSldViewPr snapToGrid="0">
      <p:cViewPr>
        <p:scale>
          <a:sx n="180" d="100"/>
          <a:sy n="180" d="100"/>
        </p:scale>
        <p:origin x="-1384" y="-1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448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d2940848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d2940848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d2940848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d2940848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975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faf7b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ecfaf7b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588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faf7b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cfaf7b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83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faf7b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cfaf7b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Eliska + Ondra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ed29408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ed29408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faf7bc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cfaf7bc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Nick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654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ed29408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5ed29408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Super Mario: Japan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Angry Birds: Finland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Pixar: USA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Ushahidi: Kenya</a:t>
            </a:r>
            <a:endParaRPr/>
          </a:p>
        </p:txBody>
      </p:sp>
      <p:sp>
        <p:nvSpPr>
          <p:cNvPr id="247" name="Google Shape;247;g5ed2940848_1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37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d294084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5ed294084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d294084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ed294084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d294084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5ed294084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ed294084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ed294084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d294084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5ed294084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d294084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d294084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 nearly enough adults in the world are able to do what you have now demonstrated!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0532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d2940848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d2940848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ed294084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ed294084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d2940848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d2940848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d294084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d2940848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294084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294084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d2940848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d2940848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d294084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d294084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hanacademy.org/" TargetMode="External"/><Relationship Id="rId3" Type="http://schemas.openxmlformats.org/officeDocument/2006/relationships/hyperlink" Target="https://see.stanford.edu/Course/CS106A" TargetMode="External"/><Relationship Id="rId7" Type="http://schemas.openxmlformats.org/officeDocument/2006/relationships/hyperlink" Target="https://courser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nline.stanford.edu/" TargetMode="External"/><Relationship Id="rId11" Type="http://schemas.openxmlformats.org/officeDocument/2006/relationships/hyperlink" Target="https://turkey21.csbridge.org/" TargetMode="External"/><Relationship Id="rId5" Type="http://schemas.openxmlformats.org/officeDocument/2006/relationships/hyperlink" Target="https://teachcs4good.org/" TargetMode="External"/><Relationship Id="rId10" Type="http://schemas.openxmlformats.org/officeDocument/2006/relationships/hyperlink" Target="https://docs.python.org/3/" TargetMode="External"/><Relationship Id="rId4" Type="http://schemas.openxmlformats.org/officeDocument/2006/relationships/hyperlink" Target="https://web.stanford.edu/class/archive/cs/cs106a/cs106a.1216/" TargetMode="External"/><Relationship Id="rId9" Type="http://schemas.openxmlformats.org/officeDocument/2006/relationships/hyperlink" Target="https://pluralsigh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ircAruvnK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WUvTyaaNkz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649800" y="3090900"/>
            <a:ext cx="7844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6000" b="1" dirty="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Beyond CS Bridge</a:t>
            </a:r>
            <a:endParaRPr sz="6000" b="1" dirty="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7470A3-E438-724C-B86D-420A12D0C36C}"/>
              </a:ext>
            </a:extLst>
          </p:cNvPr>
          <p:cNvGrpSpPr/>
          <p:nvPr/>
        </p:nvGrpSpPr>
        <p:grpSpPr>
          <a:xfrm>
            <a:off x="3385187" y="1333122"/>
            <a:ext cx="2373625" cy="2477256"/>
            <a:chOff x="3288780" y="989140"/>
            <a:chExt cx="2373625" cy="24772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B89C5F-D93D-7048-A905-60B11E2D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8780" y="1246798"/>
              <a:ext cx="2207854" cy="22195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243022-50F7-004D-A172-269BB06E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838251">
              <a:off x="3356250" y="989140"/>
              <a:ext cx="1985409" cy="83486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EDD13C-DC89-C04D-9205-7B48ED27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62352">
              <a:off x="4833061" y="1667113"/>
              <a:ext cx="829344" cy="1378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Animation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1D378E-ADC1-7440-B7A9-AAF84E4D4D15}"/>
              </a:ext>
            </a:extLst>
          </p:cNvPr>
          <p:cNvSpPr/>
          <p:nvPr/>
        </p:nvSpPr>
        <p:spPr>
          <a:xfrm>
            <a:off x="1145511" y="941350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AE290-021A-7949-AD51-F8FF71791C3E}"/>
              </a:ext>
            </a:extLst>
          </p:cNvPr>
          <p:cNvSpPr/>
          <p:nvPr/>
        </p:nvSpPr>
        <p:spPr>
          <a:xfrm>
            <a:off x="950113" y="2857507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CF8F20-C098-C041-B172-14ACA7FAB579}"/>
              </a:ext>
            </a:extLst>
          </p:cNvPr>
          <p:cNvSpPr/>
          <p:nvPr/>
        </p:nvSpPr>
        <p:spPr>
          <a:xfrm>
            <a:off x="2939686" y="550382"/>
            <a:ext cx="3516924" cy="218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73E5F-5B28-A94F-95A7-4E9BBA26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6" y="1300355"/>
            <a:ext cx="3223182" cy="21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4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Lists and The Mouse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A366-F28C-8B40-9911-DD889B3C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725" y="1000095"/>
            <a:ext cx="1860550" cy="186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DCD5C-BA2A-874D-8B09-924C10826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545" y="2927104"/>
            <a:ext cx="3141755" cy="2048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5B8C2-960F-8049-9044-1D281E8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57" y="1249042"/>
            <a:ext cx="2341126" cy="1545143"/>
          </a:xfrm>
          <a:prstGeom prst="rect">
            <a:avLst/>
          </a:prstGeom>
        </p:spPr>
      </p:pic>
      <p:pic>
        <p:nvPicPr>
          <p:cNvPr id="7" name="Google Shape;185;p34">
            <a:extLst>
              <a:ext uri="{FF2B5EF4-FFF2-40B4-BE49-F238E27FC236}">
                <a16:creationId xmlns:a16="http://schemas.microsoft.com/office/drawing/2014/main" id="{CAB7CC82-D72C-AB4E-9F0D-9136139DF6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27104"/>
            <a:ext cx="5610424" cy="21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Breakout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13" y="930850"/>
            <a:ext cx="5578764" cy="414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04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Dictionaries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DDA85-48CD-6B4E-B312-DE829681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8390"/>
            <a:ext cx="4760816" cy="1745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Final Project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450177-7F35-1A48-8785-C3E5FC38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996950"/>
            <a:ext cx="4813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12870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https://see.stanford.edu/Course/CS106A</a:t>
            </a:r>
            <a:r>
              <a:rPr lang="en-US" dirty="0"/>
              <a:t> (Java)</a:t>
            </a:r>
          </a:p>
          <a:p>
            <a:r>
              <a:rPr lang="en-US" dirty="0">
                <a:hlinkClick r:id="rId4"/>
              </a:rPr>
              <a:t>https://web.stanford.edu/class/archive/cs/cs106a/cs106a.1216/</a:t>
            </a:r>
            <a:r>
              <a:rPr lang="en-US" dirty="0"/>
              <a:t> (Python)</a:t>
            </a:r>
          </a:p>
          <a:p>
            <a:r>
              <a:rPr lang="en-US" dirty="0">
                <a:hlinkClick r:id="rId5"/>
              </a:rPr>
              <a:t>https://teachcs4good.org/</a:t>
            </a:r>
            <a:r>
              <a:rPr lang="en-US" dirty="0"/>
              <a:t> (Java)</a:t>
            </a:r>
          </a:p>
          <a:p>
            <a:r>
              <a:rPr lang="en-US" dirty="0">
                <a:hlinkClick r:id="rId6"/>
              </a:rPr>
              <a:t>https://online.stanford.edu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https://coursera.org</a:t>
            </a:r>
            <a:r>
              <a:rPr lang="en-US" dirty="0"/>
              <a:t> </a:t>
            </a:r>
          </a:p>
          <a:p>
            <a:r>
              <a:rPr lang="en-US" dirty="0">
                <a:hlinkClick r:id="rId8"/>
              </a:rPr>
              <a:t>https://khanacademy.org</a:t>
            </a:r>
            <a:endParaRPr lang="en-US" dirty="0"/>
          </a:p>
          <a:p>
            <a:r>
              <a:rPr lang="en-US" dirty="0">
                <a:hlinkClick r:id="rId9"/>
              </a:rPr>
              <a:t>https://pluralsight.com</a:t>
            </a:r>
            <a:endParaRPr lang="en-US" dirty="0"/>
          </a:p>
          <a:p>
            <a:r>
              <a:rPr lang="en-US" dirty="0">
                <a:hlinkClick r:id="rId10"/>
              </a:rPr>
              <a:t>https://docs.python.org/3/</a:t>
            </a:r>
            <a:r>
              <a:rPr lang="en-US" dirty="0"/>
              <a:t> </a:t>
            </a:r>
          </a:p>
          <a:p>
            <a:r>
              <a:rPr lang="en-US" dirty="0">
                <a:hlinkClick r:id="rId11"/>
              </a:rPr>
              <a:t>https://turkey21.csbridge.org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But what is a neural network?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3"/>
              </a:rPr>
              <a:t>https://www.youtube.com/watch?v=aircAruvnKk</a:t>
            </a:r>
            <a:endParaRPr lang="en-US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The Essence of Calculus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4"/>
              </a:rPr>
              <a:t>https://www.youtube.com/watch?v=WUvTyaaNkzM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1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Self-study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50164-BC5D-1049-9784-EE302FD06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41451"/>
            <a:ext cx="8520600" cy="234667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4000" dirty="0"/>
              <a:t>Lots of practice!</a:t>
            </a:r>
          </a:p>
        </p:txBody>
      </p:sp>
    </p:spTree>
    <p:extLst>
      <p:ext uri="{BB962C8B-B14F-4D97-AF65-F5344CB8AC3E}">
        <p14:creationId xmlns:p14="http://schemas.microsoft.com/office/powerpoint/2010/main" val="51877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18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Useful download links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https://www.jetbrains.com/pycharm/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dirty="0"/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90427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F5CAC-CADF-2F4D-9712-34D8558D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Demo: Creating a new Python program and installing a Python package</a:t>
            </a:r>
          </a:p>
        </p:txBody>
      </p:sp>
    </p:spTree>
    <p:extLst>
      <p:ext uri="{BB962C8B-B14F-4D97-AF65-F5344CB8AC3E}">
        <p14:creationId xmlns:p14="http://schemas.microsoft.com/office/powerpoint/2010/main" val="253828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1460016" y="21234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What else is out there?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149306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2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626F7-6FB2-3148-828C-29D70266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82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778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D29F7-A50C-874F-81D1-4A744C3A9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Fizzbuzz</a:t>
            </a:r>
            <a:r>
              <a:rPr lang="en-US" dirty="0"/>
              <a:t> is a classic coding problem.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In the game Fizz Buzz, players take turns counting up from one. If a player’s turn lands on a number that’s divisible by 3, she should say “Fizz” instead of the number, and if it lands on a number that’s divisible by 5, she should say “Buzz” instead of the number. If the number is both a multiple of 3 and of 5, she should say "</a:t>
            </a:r>
            <a:r>
              <a:rPr lang="en-US" dirty="0" err="1"/>
              <a:t>Fizzbuzz</a:t>
            </a:r>
            <a:r>
              <a:rPr lang="en-US" dirty="0"/>
              <a:t>" instead of the number. A spectator sport, it is not. What it is, however, is an interesting problem in control flow and parameter usage.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8" y="189737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1CA21-BBFF-5F4F-9D7A-F4C500557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0805" y="953691"/>
            <a:ext cx="4182387" cy="3689869"/>
          </a:xfr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Buzz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Fizz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114300" indent="0">
              <a:buNone/>
            </a:pP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Fizzbuzz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  <a:p>
            <a:pPr marL="11430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56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(Python)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33C61-EB38-8348-A42F-61460122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55" y="855859"/>
            <a:ext cx="6746890" cy="4144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15071-BB8A-D649-A471-2D8B2473D30A}"/>
              </a:ext>
            </a:extLst>
          </p:cNvPr>
          <p:cNvSpPr txBox="1"/>
          <p:nvPr/>
        </p:nvSpPr>
        <p:spPr>
          <a:xfrm>
            <a:off x="3495172" y="3259299"/>
            <a:ext cx="367991" cy="184666"/>
          </a:xfrm>
          <a:prstGeom prst="rect">
            <a:avLst/>
          </a:prstGeom>
          <a:solidFill>
            <a:srgbClr val="1C2027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62ACA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509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(C++)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42A0D-443A-084F-91C9-D0D75CD2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70" y="929999"/>
            <a:ext cx="5010342" cy="40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9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83715-7428-A644-9FDC-A61A38D5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61" y="916316"/>
            <a:ext cx="4479508" cy="40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(JavaScript)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57320-4725-9443-A09A-7C191DF7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13" y="900359"/>
            <a:ext cx="5375579" cy="41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4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(Go)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FAFC3-7D03-0647-B037-5AE90F7FA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62" y="715823"/>
            <a:ext cx="4479621" cy="436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4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D4A36-6F6F-EE47-B9B0-A6E6E73F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Where We’ve Been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Where We Can Go Next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Python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Thank you!</a:t>
            </a:r>
          </a:p>
        </p:txBody>
      </p:sp>
      <p:sp>
        <p:nvSpPr>
          <p:cNvPr id="7" name="Google Shape;135;p26">
            <a:extLst>
              <a:ext uri="{FF2B5EF4-FFF2-40B4-BE49-F238E27FC236}">
                <a16:creationId xmlns:a16="http://schemas.microsoft.com/office/drawing/2014/main" id="{DD1BAB42-4481-2D4E-8F1A-ECBE9630B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Plan For Today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320025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(Haskell)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07BAA-A014-854D-90B9-ABCB5D02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12850"/>
            <a:ext cx="7162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3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1065-BC59-5E4B-A390-76A93CC8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3123"/>
            <a:ext cx="8520600" cy="572700"/>
          </a:xfrm>
        </p:spPr>
        <p:txBody>
          <a:bodyPr/>
          <a:lstStyle/>
          <a:p>
            <a:r>
              <a:rPr lang="en-US" dirty="0" err="1"/>
              <a:t>Fizzbuzz</a:t>
            </a:r>
            <a:r>
              <a:rPr lang="en-US" dirty="0"/>
              <a:t> (&gt;&lt;&gt;)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55B8E-7EB1-FA49-B35C-FE6274B4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822450"/>
            <a:ext cx="67945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40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CBE1F-F6E4-8C49-B7FF-AB2705E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6516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60893-A7E5-8340-98C6-4C5A9AE66AC9}"/>
              </a:ext>
            </a:extLst>
          </p:cNvPr>
          <p:cNvSpPr txBox="1"/>
          <p:nvPr/>
        </p:nvSpPr>
        <p:spPr>
          <a:xfrm>
            <a:off x="1365833" y="1694830"/>
            <a:ext cx="641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 lot of programming languages!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333A1-0510-184C-9A0B-DE2BC3573806}"/>
              </a:ext>
            </a:extLst>
          </p:cNvPr>
          <p:cNvSpPr txBox="1"/>
          <p:nvPr/>
        </p:nvSpPr>
        <p:spPr>
          <a:xfrm>
            <a:off x="1365833" y="2738269"/>
            <a:ext cx="6271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they all share the same core concepts</a:t>
            </a:r>
          </a:p>
        </p:txBody>
      </p:sp>
    </p:spTree>
    <p:extLst>
      <p:ext uri="{BB962C8B-B14F-4D97-AF65-F5344CB8AC3E}">
        <p14:creationId xmlns:p14="http://schemas.microsoft.com/office/powerpoint/2010/main" val="11069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urtain, outdoor, step, organ&#10;&#10;Description automatically generated">
            <a:extLst>
              <a:ext uri="{FF2B5EF4-FFF2-40B4-BE49-F238E27FC236}">
                <a16:creationId xmlns:a16="http://schemas.microsoft.com/office/drawing/2014/main" id="{F678F8EE-7472-FC41-B114-3955EE65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91" y="-786810"/>
            <a:ext cx="9271591" cy="61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59225" y="84475"/>
            <a:ext cx="8520600" cy="49577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Stay in touch on Ed! 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 descr="C:\Users\Chris\University\Teaching\cs221\WWW\slides\img\awesomeSandCast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50" y="0"/>
            <a:ext cx="7793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2312300" y="0"/>
            <a:ext cx="4049400" cy="10827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Joy of Building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30747" y="0"/>
            <a:ext cx="767686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9883" y="30855"/>
            <a:ext cx="3614109" cy="5081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6722" y="3319719"/>
            <a:ext cx="2741696" cy="167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3253" y="230141"/>
            <a:ext cx="2915081" cy="218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743594" y="1213063"/>
            <a:ext cx="2956850" cy="221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8807" y="1213068"/>
            <a:ext cx="2247231" cy="335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0" name="Google Shape;260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61" name="Google Shape;261;p42" descr="http://blogs.coventrytelegraph.net/passtheremote/Harry_Pot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350" y="-1"/>
            <a:ext cx="677902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1285900" y="0"/>
            <a:ext cx="6733800" cy="857400"/>
          </a:xfrm>
          <a:prstGeom prst="rect">
            <a:avLst/>
          </a:prstGeom>
          <a:solidFill>
            <a:srgbClr val="FFFFFF">
              <a:alpha val="5037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Closest Thing to Magic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 descr="http://www.liangfok.com/blog/wp-content/uploads/2010/10/Stanley_Image13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0"/>
          <a:stretch/>
        </p:blipFill>
        <p:spPr>
          <a:xfrm>
            <a:off x="474850" y="-36213"/>
            <a:ext cx="7826926" cy="52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 txBox="1"/>
          <p:nvPr/>
        </p:nvSpPr>
        <p:spPr>
          <a:xfrm>
            <a:off x="2075400" y="-36225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Now is the time!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Quick Recap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6CF22-C0C3-5A47-8FC3-D892435806A8}"/>
              </a:ext>
            </a:extLst>
          </p:cNvPr>
          <p:cNvSpPr txBox="1"/>
          <p:nvPr/>
        </p:nvSpPr>
        <p:spPr>
          <a:xfrm>
            <a:off x="464458" y="896183"/>
            <a:ext cx="4176143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Karel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Control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Control Flow Revisited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Graphics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Nested Loops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Animation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Mouse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Breakout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Dictionaries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Interactors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Artificial Intelligence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Machine </a:t>
            </a:r>
            <a:r>
              <a:rPr lang="en-US" sz="1600" dirty="0" err="1"/>
              <a:t>Learining</a:t>
            </a:r>
            <a:r>
              <a:rPr lang="en-US" sz="1600" dirty="0"/>
              <a:t> and Computer Vision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Music Information Retrieval</a:t>
            </a:r>
          </a:p>
        </p:txBody>
      </p:sp>
    </p:spTree>
    <p:extLst>
      <p:ext uri="{BB962C8B-B14F-4D97-AF65-F5344CB8AC3E}">
        <p14:creationId xmlns:p14="http://schemas.microsoft.com/office/powerpoint/2010/main" val="116217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 descr="Screen Shot 2014-06-15 at 10.20.34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5950" y="852500"/>
            <a:ext cx="5180200" cy="39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3537308" y="4809031"/>
            <a:ext cx="103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074675" y="0"/>
            <a:ext cx="5504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Oh and it’s useful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81" name="Google Shape;281;p45" descr="http://www.mauricahanson.com/Welcome-Mat-CT-Hom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875" y="0"/>
            <a:ext cx="7460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2164925" y="0"/>
            <a:ext cx="55044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Everyone is welcome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1737775" y="4292800"/>
            <a:ext cx="5379600" cy="63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Tell your friends :-)</a:t>
            </a:r>
            <a:endParaRPr sz="30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0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1624275" y="0"/>
            <a:ext cx="6045000" cy="10104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Keep Learning by Doing</a:t>
            </a:r>
            <a:endParaRPr sz="48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291" name="Google Shape;291;p46"/>
          <p:cNvSpPr txBox="1"/>
          <p:nvPr/>
        </p:nvSpPr>
        <p:spPr>
          <a:xfrm>
            <a:off x="5057611" y="1815900"/>
            <a:ext cx="4086389" cy="33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good life</a:t>
            </a:r>
            <a:endParaRPr sz="30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True: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learn()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play()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love()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time.sleep(</a:t>
            </a:r>
            <a:r>
              <a:rPr lang="cs" sz="30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cs" sz="3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5D811-A67D-4446-92B6-BA2174B9E8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190403"/>
            <a:ext cx="1510747" cy="178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45150" y="129209"/>
            <a:ext cx="9053700" cy="451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0" b="1" dirty="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We hope we excited you about learning more computer science!</a:t>
            </a:r>
            <a:endParaRPr sz="8000" b="1" dirty="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/>
        </p:nvSpPr>
        <p:spPr>
          <a:xfrm>
            <a:off x="90225" y="0"/>
            <a:ext cx="905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0" b="1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You should be proud of yourselves</a:t>
            </a:r>
            <a:endParaRPr sz="10000" b="1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  <p:extLst>
      <p:ext uri="{BB962C8B-B14F-4D97-AF65-F5344CB8AC3E}">
        <p14:creationId xmlns:p14="http://schemas.microsoft.com/office/powerpoint/2010/main" val="251059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625"/>
            <a:ext cx="9144000" cy="59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550" y="1183350"/>
            <a:ext cx="528090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First Day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Generalization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950" y="946750"/>
            <a:ext cx="5038076" cy="41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>
                <a:latin typeface="Indie Flower"/>
                <a:ea typeface="Indie Flower"/>
                <a:cs typeface="Indie Flower"/>
                <a:sym typeface="Indie Flower"/>
              </a:rPr>
              <a:t>Variables</a:t>
            </a:r>
            <a:endParaRPr sz="4800"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516B9-5883-E14C-86E9-3A8BC8A31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7" y="1745840"/>
            <a:ext cx="5225146" cy="1651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Graphics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5438" y="941350"/>
            <a:ext cx="6433125" cy="41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A4A39E-6EE1-FD46-9599-9E411B5956F1}"/>
              </a:ext>
            </a:extLst>
          </p:cNvPr>
          <p:cNvSpPr/>
          <p:nvPr/>
        </p:nvSpPr>
        <p:spPr>
          <a:xfrm>
            <a:off x="4803112" y="3165231"/>
            <a:ext cx="2985451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148C98-76B9-0B48-8DB3-ABDDAA9E62BB}"/>
              </a:ext>
            </a:extLst>
          </p:cNvPr>
          <p:cNvSpPr/>
          <p:nvPr/>
        </p:nvSpPr>
        <p:spPr>
          <a:xfrm>
            <a:off x="6300316" y="1488831"/>
            <a:ext cx="1831566" cy="1920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D042D-73FA-2447-B7C3-6317A773A0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83777"/>
            <a:ext cx="2487107" cy="1619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12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4800" b="1" dirty="0">
                <a:latin typeface="Indie Flower"/>
                <a:ea typeface="Indie Flower"/>
                <a:cs typeface="Indie Flower"/>
                <a:sym typeface="Indie Flower"/>
              </a:rPr>
              <a:t>Functions and Advanced Loops</a:t>
            </a:r>
            <a:endParaRPr sz="4800" b="1" dirty="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" y="1372750"/>
            <a:ext cx="4238099" cy="30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888" y="1224438"/>
            <a:ext cx="3233300" cy="33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583</Words>
  <Application>Microsoft Macintosh PowerPoint</Application>
  <PresentationFormat>On-screen Show (16:9)</PresentationFormat>
  <Paragraphs>132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Indie Flower</vt:lpstr>
      <vt:lpstr>Calibri</vt:lpstr>
      <vt:lpstr>Arial</vt:lpstr>
      <vt:lpstr>Impact</vt:lpstr>
      <vt:lpstr>Courier New</vt:lpstr>
      <vt:lpstr>Consolas</vt:lpstr>
      <vt:lpstr>Simple Light</vt:lpstr>
      <vt:lpstr>Office Theme</vt:lpstr>
      <vt:lpstr>Beyond CS Bridge</vt:lpstr>
      <vt:lpstr>Plan For Today</vt:lpstr>
      <vt:lpstr>Plan For Today</vt:lpstr>
      <vt:lpstr>Quick Recap</vt:lpstr>
      <vt:lpstr>First Day</vt:lpstr>
      <vt:lpstr>Generalization</vt:lpstr>
      <vt:lpstr>Variables</vt:lpstr>
      <vt:lpstr>Graphics</vt:lpstr>
      <vt:lpstr>Functions and Advanced Loops</vt:lpstr>
      <vt:lpstr>Animation</vt:lpstr>
      <vt:lpstr>Lists and The Mouse</vt:lpstr>
      <vt:lpstr>Breakout</vt:lpstr>
      <vt:lpstr>Dictionaries</vt:lpstr>
      <vt:lpstr>Final Project</vt:lpstr>
      <vt:lpstr>Plan For Today</vt:lpstr>
      <vt:lpstr>Self-study </vt:lpstr>
      <vt:lpstr>Self-study </vt:lpstr>
      <vt:lpstr>Self-study </vt:lpstr>
      <vt:lpstr>Useful download links</vt:lpstr>
      <vt:lpstr>Demo: Creating a new Python program and installing a Python package</vt:lpstr>
      <vt:lpstr>What else is out there?</vt:lpstr>
      <vt:lpstr>PowerPoint Presentation</vt:lpstr>
      <vt:lpstr>Fizzbuzz</vt:lpstr>
      <vt:lpstr>Fizzbuzz</vt:lpstr>
      <vt:lpstr>Fizzbuzz (Python)</vt:lpstr>
      <vt:lpstr>Fizzbuzz (C++)</vt:lpstr>
      <vt:lpstr>Fizzbuzz (Java)</vt:lpstr>
      <vt:lpstr>Fizzbuzz (JavaScript)</vt:lpstr>
      <vt:lpstr>Fizzbuzz (Go)</vt:lpstr>
      <vt:lpstr>Fizzbuzz (Haskell)</vt:lpstr>
      <vt:lpstr>Fizzbuzz (&gt;&lt;&gt;)</vt:lpstr>
      <vt:lpstr>PowerPoint Presentation</vt:lpstr>
      <vt:lpstr>PowerPoint Presentation</vt:lpstr>
      <vt:lpstr>PowerPoint Presentation</vt:lpstr>
      <vt:lpstr>Stay in touch on 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CS Bridge</dc:title>
  <cp:lastModifiedBy>Nick Troccoli</cp:lastModifiedBy>
  <cp:revision>13</cp:revision>
  <dcterms:modified xsi:type="dcterms:W3CDTF">2021-08-18T17:35:16Z</dcterms:modified>
</cp:coreProperties>
</file>